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6"/>
  </p:handoutMasterIdLst>
  <p:sldIdLst>
    <p:sldId id="261" r:id="rId2"/>
    <p:sldId id="285" r:id="rId3"/>
    <p:sldId id="263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6" r:id="rId15"/>
  </p:sldIdLst>
  <p:sldSz cx="9144000" cy="6858000" type="screen4x3"/>
  <p:notesSz cx="6858000" cy="9144000"/>
  <p:embeddedFontLst>
    <p:embeddedFont>
      <p:font typeface="Sassoon Infant Rg" panose="02000503030000020003" charset="0"/>
      <p:regular r:id="rId17"/>
      <p:bold r:id="rId18"/>
    </p:embeddedFont>
    <p:embeddedFont>
      <p:font typeface="Tuffy" panose="020B0603060100000000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winkl" panose="020B0604020202020204" charset="0"/>
      <p:regular r:id="rId27"/>
      <p:bold r:id="rId28"/>
    </p:embeddedFont>
    <p:embeddedFont>
      <p:font typeface="Twinkl SemiBold" charset="0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00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988"/>
    <a:srgbClr val="FEFBDA"/>
    <a:srgbClr val="3399FF"/>
    <a:srgbClr val="4AC389"/>
    <a:srgbClr val="B7E7D0"/>
    <a:srgbClr val="94B7CD"/>
    <a:srgbClr val="4F6AD0"/>
    <a:srgbClr val="FF7E00"/>
    <a:srgbClr val="14B4E4"/>
    <a:srgbClr val="DB5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8"/>
      </p:cViewPr>
      <p:guideLst>
        <p:guide orient="horz" pos="2205"/>
        <p:guide pos="2880"/>
        <p:guide pos="317"/>
        <p:guide orient="horz" pos="3997"/>
        <p:guide pos="5443"/>
        <p:guide orient="horz" pos="300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1.wav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audio" Target="../media/media11.wav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microsoft.com/office/2007/relationships/media" Target="../media/media14.wav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audio" Target="../media/media14.wav"/><Relationship Id="rId9" Type="http://schemas.openxmlformats.org/officeDocument/2006/relationships/image" Target="../media/image15.pn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3.wav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audio" Target="../media/media3.wav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5.wav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audio" Target="../media/media5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5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14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089" y="6464797"/>
            <a:ext cx="342200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French</a:t>
            </a:r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Year 5| Family and Friends| Meet The Family| Lesson 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Family and Friends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French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29" y="2754775"/>
            <a:ext cx="7627718" cy="334508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b="0" dirty="0"/>
              <a:t>La </a:t>
            </a:r>
            <a:r>
              <a:rPr lang="en-GB" b="0" dirty="0" err="1"/>
              <a:t>grammaire</a:t>
            </a:r>
            <a:r>
              <a:rPr lang="en-GB" b="0" dirty="0"/>
              <a:t/>
            </a:r>
            <a:br>
              <a:rPr lang="en-GB" b="0" dirty="0"/>
            </a:br>
            <a:r>
              <a:rPr lang="en-GB" sz="2800" b="0" dirty="0"/>
              <a:t>(Grammar Point)</a:t>
            </a:r>
            <a:endParaRPr lang="en-GB" b="0" dirty="0"/>
          </a:p>
        </p:txBody>
      </p:sp>
      <p:sp>
        <p:nvSpPr>
          <p:cNvPr id="20" name="Rectangle 19"/>
          <p:cNvSpPr/>
          <p:nvPr/>
        </p:nvSpPr>
        <p:spPr>
          <a:xfrm>
            <a:off x="755649" y="1803851"/>
            <a:ext cx="7632701" cy="777303"/>
          </a:xfrm>
          <a:prstGeom prst="rect">
            <a:avLst/>
          </a:prstGeom>
          <a:solidFill>
            <a:srgbClr val="4A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6727" y="1869336"/>
            <a:ext cx="7254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What part of the sentence will we have to change if we want to talk about </a:t>
            </a:r>
            <a:r>
              <a:rPr lang="en-GB" dirty="0">
                <a:latin typeface="Twinkl SemiBold" pitchFamily="2" charset="0"/>
              </a:rPr>
              <a:t>someone else’s </a:t>
            </a:r>
            <a:r>
              <a:rPr lang="en-GB" dirty="0">
                <a:latin typeface="Twinkl" pitchFamily="2" charset="0"/>
              </a:rPr>
              <a:t>family?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63857" y="2759675"/>
            <a:ext cx="2345067" cy="1055726"/>
          </a:xfrm>
          <a:prstGeom prst="rect">
            <a:avLst/>
          </a:prstGeom>
          <a:solidFill>
            <a:schemeClr val="bg1"/>
          </a:solidFill>
          <a:ln w="38100">
            <a:solidFill>
              <a:srgbClr val="4AC3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44077" y="2800746"/>
            <a:ext cx="218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solidFill>
                  <a:srgbClr val="DD5988"/>
                </a:solidFill>
                <a:latin typeface="Twinkl" pitchFamily="2" charset="0"/>
              </a:rPr>
              <a:t>ma </a:t>
            </a:r>
            <a:r>
              <a:rPr lang="en-GB" dirty="0" err="1">
                <a:solidFill>
                  <a:srgbClr val="DD5988"/>
                </a:solidFill>
                <a:latin typeface="Twinkl" pitchFamily="2" charset="0"/>
              </a:rPr>
              <a:t>famille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13678" y="3364413"/>
            <a:ext cx="204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L’adjectif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possessif</a:t>
            </a:r>
            <a:endParaRPr lang="en-GB" dirty="0">
              <a:latin typeface="Twinkl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204669" y="3136451"/>
            <a:ext cx="177760" cy="3194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ular Callout 30"/>
          <p:cNvSpPr/>
          <p:nvPr/>
        </p:nvSpPr>
        <p:spPr>
          <a:xfrm>
            <a:off x="2584015" y="5043869"/>
            <a:ext cx="2339099" cy="792424"/>
          </a:xfrm>
          <a:prstGeom prst="wedgeRoundRectCallout">
            <a:avLst>
              <a:gd name="adj1" fmla="val -56076"/>
              <a:gd name="adj2" fmla="val -4255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16683" y="5121709"/>
            <a:ext cx="230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Monsieur </a:t>
            </a:r>
            <a:r>
              <a:rPr lang="en-GB" dirty="0" err="1">
                <a:latin typeface="Twinkl" pitchFamily="2" charset="0"/>
              </a:rPr>
              <a:t>Tortue</a:t>
            </a:r>
            <a:r>
              <a:rPr lang="en-GB" dirty="0">
                <a:latin typeface="Twinkl" pitchFamily="2" charset="0"/>
              </a:rPr>
              <a:t> et </a:t>
            </a:r>
            <a:r>
              <a:rPr lang="en-GB" dirty="0" err="1">
                <a:solidFill>
                  <a:srgbClr val="DD5988"/>
                </a:solidFill>
                <a:latin typeface="Twinkl" pitchFamily="2" charset="0"/>
              </a:rPr>
              <a:t>sa</a:t>
            </a:r>
            <a:r>
              <a:rPr lang="en-GB" dirty="0">
                <a:solidFill>
                  <a:srgbClr val="DD5988"/>
                </a:solidFill>
                <a:latin typeface="Twinkl" pitchFamily="2" charset="0"/>
              </a:rPr>
              <a:t> </a:t>
            </a:r>
            <a:r>
              <a:rPr lang="en-GB" dirty="0" err="1">
                <a:solidFill>
                  <a:srgbClr val="DD5988"/>
                </a:solidFill>
                <a:latin typeface="Twinkl" pitchFamily="2" charset="0"/>
              </a:rPr>
              <a:t>famille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pic>
        <p:nvPicPr>
          <p:cNvPr id="35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sa famill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5883" y="512170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95" y="4288373"/>
            <a:ext cx="1538680" cy="14018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360" y="3725253"/>
            <a:ext cx="2920981" cy="16207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769" y="3991575"/>
            <a:ext cx="2500254" cy="13873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446" y="4967542"/>
            <a:ext cx="1162062" cy="6447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185" y="4967542"/>
            <a:ext cx="1359145" cy="7541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919" y="5455577"/>
            <a:ext cx="606932" cy="3367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999" y="5378884"/>
            <a:ext cx="938867" cy="5209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60569" y="39835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9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31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29" y="1932973"/>
            <a:ext cx="7627718" cy="416688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b="0" dirty="0"/>
              <a:t>La </a:t>
            </a:r>
            <a:r>
              <a:rPr lang="en-GB" b="0" dirty="0" err="1"/>
              <a:t>grammaire</a:t>
            </a:r>
            <a:r>
              <a:rPr lang="en-GB" b="0" dirty="0"/>
              <a:t/>
            </a:r>
            <a:br>
              <a:rPr lang="en-GB" b="0" dirty="0"/>
            </a:br>
            <a:r>
              <a:rPr lang="en-GB" sz="2800" b="0" dirty="0"/>
              <a:t>(Grammar Point)</a:t>
            </a:r>
            <a:endParaRPr lang="en-GB" b="0" dirty="0"/>
          </a:p>
        </p:txBody>
      </p:sp>
      <p:sp>
        <p:nvSpPr>
          <p:cNvPr id="31" name="Rounded Rectangular Callout 30"/>
          <p:cNvSpPr/>
          <p:nvPr/>
        </p:nvSpPr>
        <p:spPr>
          <a:xfrm>
            <a:off x="2196272" y="3315558"/>
            <a:ext cx="2375728" cy="792424"/>
          </a:xfrm>
          <a:prstGeom prst="wedgeRoundRectCallout">
            <a:avLst>
              <a:gd name="adj1" fmla="val -35788"/>
              <a:gd name="adj2" fmla="val 9912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12606" y="3390777"/>
            <a:ext cx="235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Madame </a:t>
            </a:r>
            <a:r>
              <a:rPr lang="en-GB" dirty="0" err="1">
                <a:latin typeface="Twinkl" pitchFamily="2" charset="0"/>
              </a:rPr>
              <a:t>Tortue</a:t>
            </a:r>
            <a:r>
              <a:rPr lang="en-GB" dirty="0">
                <a:latin typeface="Twinkl" pitchFamily="2" charset="0"/>
              </a:rPr>
              <a:t> et 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son </a:t>
            </a:r>
            <a:r>
              <a:rPr lang="en-GB" dirty="0" err="1">
                <a:solidFill>
                  <a:srgbClr val="3399FF"/>
                </a:solidFill>
                <a:latin typeface="Twinkl" pitchFamily="2" charset="0"/>
              </a:rPr>
              <a:t>mari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pic>
        <p:nvPicPr>
          <p:cNvPr id="19" name="Whole Class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35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son mari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4245" y="376136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oici Madame Tortue et son ma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4475" y="1283563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95" y="4288373"/>
            <a:ext cx="1538680" cy="14018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019" y="3761368"/>
            <a:ext cx="2920981" cy="16207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428" y="4027690"/>
            <a:ext cx="2500254" cy="13873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93788" y="4132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4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7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7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29" y="1932973"/>
            <a:ext cx="7627718" cy="416688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b="0" dirty="0"/>
              <a:t>La </a:t>
            </a:r>
            <a:r>
              <a:rPr lang="en-GB" b="0" dirty="0" err="1"/>
              <a:t>grammaire</a:t>
            </a:r>
            <a:r>
              <a:rPr lang="en-GB" b="0" dirty="0"/>
              <a:t/>
            </a:r>
            <a:br>
              <a:rPr lang="en-GB" b="0" dirty="0"/>
            </a:br>
            <a:r>
              <a:rPr lang="en-GB" sz="2800" b="0" dirty="0"/>
              <a:t>(Grammar Point)</a:t>
            </a:r>
            <a:endParaRPr lang="en-GB" b="0" dirty="0"/>
          </a:p>
        </p:txBody>
      </p:sp>
      <p:sp>
        <p:nvSpPr>
          <p:cNvPr id="31" name="Rounded Rectangular Callout 30"/>
          <p:cNvSpPr/>
          <p:nvPr/>
        </p:nvSpPr>
        <p:spPr>
          <a:xfrm>
            <a:off x="2196272" y="3429000"/>
            <a:ext cx="2339099" cy="792424"/>
          </a:xfrm>
          <a:prstGeom prst="wedgeRoundRectCallout">
            <a:avLst>
              <a:gd name="adj1" fmla="val -35788"/>
              <a:gd name="adj2" fmla="val 9912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12606" y="3504219"/>
            <a:ext cx="230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Alain </a:t>
            </a:r>
            <a:r>
              <a:rPr lang="en-GB" dirty="0" err="1">
                <a:latin typeface="Twinkl" pitchFamily="2" charset="0"/>
              </a:rPr>
              <a:t>Tortue</a:t>
            </a:r>
            <a:r>
              <a:rPr lang="en-GB" dirty="0">
                <a:latin typeface="Twinkl" pitchFamily="2" charset="0"/>
              </a:rPr>
              <a:t> et </a:t>
            </a:r>
            <a:r>
              <a:rPr lang="en-GB" dirty="0" err="1">
                <a:solidFill>
                  <a:srgbClr val="DD5988"/>
                </a:solidFill>
                <a:latin typeface="Twinkl" pitchFamily="2" charset="0"/>
              </a:rPr>
              <a:t>sa</a:t>
            </a:r>
            <a:r>
              <a:rPr lang="en-GB" dirty="0">
                <a:solidFill>
                  <a:srgbClr val="DD5988"/>
                </a:solidFill>
                <a:latin typeface="Twinkl" pitchFamily="2" charset="0"/>
              </a:rPr>
              <a:t> </a:t>
            </a:r>
            <a:r>
              <a:rPr lang="en-GB" dirty="0" err="1">
                <a:solidFill>
                  <a:srgbClr val="DD5988"/>
                </a:solidFill>
              </a:rPr>
              <a:t>sœur</a:t>
            </a:r>
            <a:r>
              <a:rPr lang="en-GB" dirty="0">
                <a:solidFill>
                  <a:srgbClr val="DD5988"/>
                </a:solidFill>
                <a:latin typeface="Twinkl" pitchFamily="2" charset="0"/>
              </a:rPr>
              <a:t> </a:t>
            </a:r>
            <a:r>
              <a:rPr lang="en-GB" dirty="0">
                <a:latin typeface="Twinkl" pitchFamily="2" charset="0"/>
              </a:rPr>
              <a:t>Juliette.</a:t>
            </a:r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5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sa soeur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820" y="384848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95" y="4288373"/>
            <a:ext cx="1538680" cy="14018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644" y="4618149"/>
            <a:ext cx="1162062" cy="6447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952" y="5053634"/>
            <a:ext cx="606932" cy="3367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22325" y="4603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2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4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4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29" y="1932973"/>
            <a:ext cx="7627718" cy="416688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b="0" dirty="0"/>
              <a:t>La </a:t>
            </a:r>
            <a:r>
              <a:rPr lang="en-GB" b="0" dirty="0" err="1"/>
              <a:t>grammaire</a:t>
            </a:r>
            <a:r>
              <a:rPr lang="en-GB" b="0" dirty="0"/>
              <a:t/>
            </a:r>
            <a:br>
              <a:rPr lang="en-GB" b="0" dirty="0"/>
            </a:br>
            <a:r>
              <a:rPr lang="en-GB" sz="2800" b="0" dirty="0"/>
              <a:t>(Grammar Point)</a:t>
            </a:r>
            <a:endParaRPr lang="en-GB" b="0" dirty="0"/>
          </a:p>
        </p:txBody>
      </p:sp>
      <p:sp>
        <p:nvSpPr>
          <p:cNvPr id="31" name="Rounded Rectangular Callout 30"/>
          <p:cNvSpPr/>
          <p:nvPr/>
        </p:nvSpPr>
        <p:spPr>
          <a:xfrm>
            <a:off x="1846539" y="3123004"/>
            <a:ext cx="2827141" cy="792424"/>
          </a:xfrm>
          <a:prstGeom prst="wedgeRoundRectCallout">
            <a:avLst>
              <a:gd name="adj1" fmla="val -35788"/>
              <a:gd name="adj2" fmla="val 9912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62873" y="3201183"/>
            <a:ext cx="281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Monsieur </a:t>
            </a:r>
            <a:r>
              <a:rPr lang="en-GB" dirty="0" err="1">
                <a:latin typeface="Twinkl" pitchFamily="2" charset="0"/>
              </a:rPr>
              <a:t>Tortue</a:t>
            </a:r>
            <a:r>
              <a:rPr lang="en-GB" dirty="0">
                <a:latin typeface="Twinkl" pitchFamily="2" charset="0"/>
              </a:rPr>
              <a:t> et </a:t>
            </a:r>
            <a:r>
              <a:rPr lang="en-GB" dirty="0" err="1">
                <a:solidFill>
                  <a:srgbClr val="0070C0"/>
                </a:solidFill>
                <a:latin typeface="Twinkl" pitchFamily="2" charset="0"/>
              </a:rPr>
              <a:t>ses</a:t>
            </a:r>
            <a:r>
              <a:rPr lang="en-GB" dirty="0">
                <a:solidFill>
                  <a:srgbClr val="0070C0"/>
                </a:solidFill>
                <a:latin typeface="Twinkl" pitchFamily="2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Twinkl" pitchFamily="2" charset="0"/>
              </a:rPr>
              <a:t>enfants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pic>
        <p:nvPicPr>
          <p:cNvPr id="18" name="Whole Class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23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ses enfants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4669" y="3565806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oici Monsieur Tortue et ses enfan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26602" y="1444625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95" y="4288373"/>
            <a:ext cx="1538680" cy="14018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019" y="3367829"/>
            <a:ext cx="2920981" cy="16207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105" y="4610118"/>
            <a:ext cx="1162062" cy="6447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844" y="4610118"/>
            <a:ext cx="1359145" cy="7541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578" y="5098153"/>
            <a:ext cx="606932" cy="3367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658" y="5021460"/>
            <a:ext cx="938867" cy="5209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22313" y="3930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5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3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3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10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80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 smtClean="0"/>
              <a:t>I </a:t>
            </a:r>
            <a:r>
              <a:rPr lang="en-GB" dirty="0"/>
              <a:t>can make sentences about belonging.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878434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 smtClean="0">
                <a:latin typeface="Twinkl" pitchFamily="2" charset="0"/>
              </a:rPr>
              <a:t>I </a:t>
            </a:r>
            <a:r>
              <a:rPr lang="en-GB" dirty="0">
                <a:latin typeface="Twinkl" pitchFamily="2" charset="0"/>
              </a:rPr>
              <a:t>can recognise and use possessive adjectives.</a:t>
            </a:r>
          </a:p>
          <a:p>
            <a:pPr lvl="0"/>
            <a:r>
              <a:rPr lang="en-GB" dirty="0">
                <a:latin typeface="Twinkl" pitchFamily="2" charset="0"/>
              </a:rPr>
              <a:t>I know the difference between first and third person.</a:t>
            </a:r>
          </a:p>
          <a:p>
            <a:pPr lvl="0"/>
            <a:r>
              <a:rPr lang="en-GB" dirty="0">
                <a:latin typeface="Twinkl" pitchFamily="2" charset="0"/>
              </a:rPr>
              <a:t>I can explore how English and French grammar is different.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29" y="1932973"/>
            <a:ext cx="7627718" cy="416688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b="0" dirty="0"/>
              <a:t>Nous </a:t>
            </a:r>
            <a:r>
              <a:rPr lang="en-GB" b="0" dirty="0" err="1"/>
              <a:t>nous</a:t>
            </a:r>
            <a:r>
              <a:rPr lang="en-GB" b="0" dirty="0"/>
              <a:t> </a:t>
            </a:r>
            <a:r>
              <a:rPr lang="en-GB" b="0" dirty="0" err="1"/>
              <a:t>présentons</a:t>
            </a:r>
            <a:r>
              <a:rPr lang="en-GB" b="0" dirty="0"/>
              <a:t> ?</a:t>
            </a:r>
            <a:br>
              <a:rPr lang="en-GB" b="0" dirty="0"/>
            </a:br>
            <a:r>
              <a:rPr lang="en-GB" sz="2800" b="0" dirty="0"/>
              <a:t>(Shall We Introduce Ourselves?)</a:t>
            </a:r>
            <a:endParaRPr lang="en-GB" b="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364712" y="2452727"/>
            <a:ext cx="2778125" cy="1110870"/>
          </a:xfrm>
          <a:prstGeom prst="wedgeRoundRectCallout">
            <a:avLst>
              <a:gd name="adj1" fmla="val 12142"/>
              <a:gd name="adj2" fmla="val 8383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6852" y="2546978"/>
            <a:ext cx="251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Bonjour ! Je </a:t>
            </a:r>
            <a:r>
              <a:rPr lang="en-GB" dirty="0" err="1">
                <a:latin typeface="Twinkl" pitchFamily="2" charset="0"/>
              </a:rPr>
              <a:t>m’appelle</a:t>
            </a:r>
            <a:r>
              <a:rPr lang="en-GB" dirty="0">
                <a:latin typeface="Twinkl" pitchFamily="2" charset="0"/>
              </a:rPr>
              <a:t> Monsieur </a:t>
            </a:r>
            <a:r>
              <a:rPr lang="en-GB" dirty="0" err="1">
                <a:latin typeface="Twinkl" pitchFamily="2" charset="0"/>
              </a:rPr>
              <a:t>Tortue</a:t>
            </a:r>
            <a:r>
              <a:rPr lang="en-GB" dirty="0">
                <a:latin typeface="Twinkl" pitchFamily="2" charset="0"/>
              </a:rPr>
              <a:t>, et </a:t>
            </a:r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solidFill>
                  <a:srgbClr val="DD5988"/>
                </a:solidFill>
                <a:latin typeface="Twinkl" pitchFamily="2" charset="0"/>
              </a:rPr>
              <a:t>ma </a:t>
            </a:r>
            <a:r>
              <a:rPr lang="en-GB" dirty="0" err="1">
                <a:solidFill>
                  <a:srgbClr val="DD5988"/>
                </a:solidFill>
                <a:latin typeface="Twinkl" pitchFamily="2" charset="0"/>
              </a:rPr>
              <a:t>famille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pic>
        <p:nvPicPr>
          <p:cNvPr id="17" name="Whole Clas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Monsieur tortue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3524" y="31392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295" y="3835084"/>
            <a:ext cx="2920981" cy="16207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510" y="3935563"/>
            <a:ext cx="2500254" cy="13873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87" y="4911530"/>
            <a:ext cx="1162062" cy="6447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926" y="4911530"/>
            <a:ext cx="1359145" cy="7541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660" y="5399565"/>
            <a:ext cx="606932" cy="3367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740" y="5322872"/>
            <a:ext cx="938867" cy="5209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67539" y="3325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6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1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1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29" y="1932973"/>
            <a:ext cx="7627718" cy="416688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b="0" dirty="0"/>
              <a:t>Nous </a:t>
            </a:r>
            <a:r>
              <a:rPr lang="en-GB" b="0" dirty="0" err="1"/>
              <a:t>nous</a:t>
            </a:r>
            <a:r>
              <a:rPr lang="en-GB" b="0" dirty="0"/>
              <a:t> </a:t>
            </a:r>
            <a:r>
              <a:rPr lang="en-GB" b="0" dirty="0" err="1"/>
              <a:t>présentons</a:t>
            </a:r>
            <a:r>
              <a:rPr lang="en-GB" b="0" dirty="0"/>
              <a:t> ?</a:t>
            </a:r>
            <a:br>
              <a:rPr lang="en-GB" b="0" dirty="0"/>
            </a:br>
            <a:r>
              <a:rPr lang="en-GB" sz="2800" b="0" dirty="0"/>
              <a:t>(Shall We Introduce Ourselves?)</a:t>
            </a:r>
            <a:endParaRPr lang="en-GB" b="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434160" y="2697446"/>
            <a:ext cx="2778125" cy="902525"/>
          </a:xfrm>
          <a:prstGeom prst="wedgeRoundRectCallout">
            <a:avLst>
              <a:gd name="adj1" fmla="val 8809"/>
              <a:gd name="adj2" fmla="val 8512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4837" y="2834658"/>
            <a:ext cx="2516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mon </a:t>
            </a:r>
            <a:r>
              <a:rPr lang="en-GB" dirty="0" err="1">
                <a:solidFill>
                  <a:srgbClr val="3399FF"/>
                </a:solidFill>
                <a:latin typeface="Twinkl" pitchFamily="2" charset="0"/>
              </a:rPr>
              <a:t>fils</a:t>
            </a:r>
            <a:r>
              <a:rPr lang="en-GB" dirty="0">
                <a:latin typeface="Twinkl" pitchFamily="2" charset="0"/>
              </a:rPr>
              <a:t> Alain et 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mon </a:t>
            </a:r>
            <a:r>
              <a:rPr lang="en-GB" dirty="0" err="1">
                <a:solidFill>
                  <a:srgbClr val="3399FF"/>
                </a:solidFill>
                <a:latin typeface="Twinkl" pitchFamily="2" charset="0"/>
              </a:rPr>
              <a:t>fils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 </a:t>
            </a:r>
            <a:r>
              <a:rPr lang="en-GB" dirty="0">
                <a:latin typeface="Twinkl" pitchFamily="2" charset="0"/>
              </a:rPr>
              <a:t>Marc.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43843" y="3807771"/>
            <a:ext cx="2920981" cy="16207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Rounded Rectangular Callout 18"/>
          <p:cNvSpPr/>
          <p:nvPr/>
        </p:nvSpPr>
        <p:spPr>
          <a:xfrm>
            <a:off x="3819646" y="4559377"/>
            <a:ext cx="2099733" cy="556461"/>
          </a:xfrm>
          <a:prstGeom prst="wedgeRoundRectCallout">
            <a:avLst>
              <a:gd name="adj1" fmla="val -38815"/>
              <a:gd name="adj2" fmla="val -8843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135" y="4543158"/>
            <a:ext cx="1359145" cy="7541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949" y="4954500"/>
            <a:ext cx="938867" cy="5209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865850" y="4648051"/>
            <a:ext cx="173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solidFill>
                  <a:srgbClr val="3399FF"/>
                </a:solidFill>
                <a:latin typeface="Twinkl" pitchFamily="2" charset="0"/>
              </a:rPr>
              <a:t>mes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 </a:t>
            </a:r>
            <a:r>
              <a:rPr lang="en-GB" dirty="0" err="1">
                <a:solidFill>
                  <a:srgbClr val="3399FF"/>
                </a:solidFill>
                <a:latin typeface="Twinkl" pitchFamily="2" charset="0"/>
              </a:rPr>
              <a:t>fils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517001" y="5312348"/>
            <a:ext cx="980171" cy="429663"/>
          </a:xfrm>
          <a:prstGeom prst="rect">
            <a:avLst/>
          </a:prstGeom>
          <a:solidFill>
            <a:schemeClr val="bg1"/>
          </a:solidFill>
          <a:ln w="381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Alain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01503" y="5090032"/>
            <a:ext cx="980171" cy="429663"/>
          </a:xfrm>
          <a:prstGeom prst="rect">
            <a:avLst/>
          </a:prstGeom>
          <a:solidFill>
            <a:schemeClr val="bg1"/>
          </a:solidFill>
          <a:ln w="381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Marc</a:t>
            </a:r>
          </a:p>
        </p:txBody>
      </p:sp>
      <p:pic>
        <p:nvPicPr>
          <p:cNvPr id="23" name="Whole Class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24" name="Play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mon fils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845" y="324326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mes fils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4123" y="470412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73041" y="4342325"/>
            <a:ext cx="609600" cy="609600"/>
          </a:xfrm>
          <a:prstGeom prst="rect">
            <a:avLst/>
          </a:prstGeom>
        </p:spPr>
      </p:pic>
      <p:pic>
        <p:nvPicPr>
          <p:cNvPr id="9" name="Picture 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62783" y="5090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4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3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3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9" grpId="0" animBg="1"/>
      <p:bldP spid="20" grpId="0"/>
      <p:bldP spid="2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29" y="1932973"/>
            <a:ext cx="7627718" cy="416688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b="0" dirty="0"/>
              <a:t>Nous </a:t>
            </a:r>
            <a:r>
              <a:rPr lang="en-GB" b="0" dirty="0" err="1"/>
              <a:t>nous</a:t>
            </a:r>
            <a:r>
              <a:rPr lang="en-GB" b="0" dirty="0"/>
              <a:t> </a:t>
            </a:r>
            <a:r>
              <a:rPr lang="en-GB" b="0" dirty="0" err="1"/>
              <a:t>présentons</a:t>
            </a:r>
            <a:r>
              <a:rPr lang="en-GB" b="0" dirty="0"/>
              <a:t> ?</a:t>
            </a:r>
            <a:br>
              <a:rPr lang="en-GB" b="0" dirty="0"/>
            </a:br>
            <a:r>
              <a:rPr lang="en-GB" sz="2800" b="0" dirty="0"/>
              <a:t>(Shall We Introduce Ourselves?)</a:t>
            </a:r>
            <a:endParaRPr lang="en-GB" b="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434160" y="2697446"/>
            <a:ext cx="2778125" cy="902525"/>
          </a:xfrm>
          <a:prstGeom prst="wedgeRoundRectCallout">
            <a:avLst>
              <a:gd name="adj1" fmla="val 8809"/>
              <a:gd name="adj2" fmla="val 8512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4837" y="2834658"/>
            <a:ext cx="2516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solidFill>
                  <a:srgbClr val="DD5988"/>
                </a:solidFill>
                <a:latin typeface="Twinkl" pitchFamily="2" charset="0"/>
              </a:rPr>
              <a:t>ma </a:t>
            </a:r>
            <a:r>
              <a:rPr lang="en-GB" dirty="0" err="1">
                <a:solidFill>
                  <a:srgbClr val="DD5988"/>
                </a:solidFill>
                <a:latin typeface="Twinkl" pitchFamily="2" charset="0"/>
              </a:rPr>
              <a:t>fille</a:t>
            </a:r>
            <a:r>
              <a:rPr lang="en-GB" dirty="0">
                <a:solidFill>
                  <a:srgbClr val="DD5988"/>
                </a:solidFill>
                <a:latin typeface="Twinkl" pitchFamily="2" charset="0"/>
              </a:rPr>
              <a:t> </a:t>
            </a:r>
            <a:r>
              <a:rPr lang="en-GB" dirty="0">
                <a:latin typeface="Twinkl" pitchFamily="2" charset="0"/>
              </a:rPr>
              <a:t>Juliette et </a:t>
            </a:r>
            <a:r>
              <a:rPr lang="en-GB" dirty="0">
                <a:solidFill>
                  <a:srgbClr val="DD5988"/>
                </a:solidFill>
                <a:latin typeface="Twinkl" pitchFamily="2" charset="0"/>
              </a:rPr>
              <a:t>ma </a:t>
            </a:r>
            <a:r>
              <a:rPr lang="en-GB" dirty="0" err="1">
                <a:solidFill>
                  <a:srgbClr val="DD5988"/>
                </a:solidFill>
                <a:latin typeface="Twinkl" pitchFamily="2" charset="0"/>
              </a:rPr>
              <a:t>fille</a:t>
            </a:r>
            <a:r>
              <a:rPr lang="en-GB" dirty="0">
                <a:solidFill>
                  <a:srgbClr val="DD5988"/>
                </a:solidFill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Honorée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43843" y="3807771"/>
            <a:ext cx="2920981" cy="16207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Rounded Rectangular Callout 18"/>
          <p:cNvSpPr/>
          <p:nvPr/>
        </p:nvSpPr>
        <p:spPr>
          <a:xfrm>
            <a:off x="3687250" y="4559377"/>
            <a:ext cx="2232129" cy="556461"/>
          </a:xfrm>
          <a:prstGeom prst="wedgeRoundRectCallout">
            <a:avLst>
              <a:gd name="adj1" fmla="val -31275"/>
              <a:gd name="adj2" fmla="val -8843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021" y="4650927"/>
            <a:ext cx="1162062" cy="6447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2329" y="5086412"/>
            <a:ext cx="606932" cy="3367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721975" y="4642066"/>
            <a:ext cx="185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solidFill>
                  <a:srgbClr val="DD5988"/>
                </a:solidFill>
                <a:latin typeface="Twinkl" pitchFamily="2" charset="0"/>
              </a:rPr>
              <a:t>mes</a:t>
            </a:r>
            <a:r>
              <a:rPr lang="en-GB" dirty="0">
                <a:solidFill>
                  <a:srgbClr val="DD5988"/>
                </a:solidFill>
                <a:latin typeface="Twinkl" pitchFamily="2" charset="0"/>
              </a:rPr>
              <a:t> </a:t>
            </a:r>
            <a:r>
              <a:rPr lang="en-GB" dirty="0" err="1">
                <a:solidFill>
                  <a:srgbClr val="DD5988"/>
                </a:solidFill>
                <a:latin typeface="Twinkl" pitchFamily="2" charset="0"/>
              </a:rPr>
              <a:t>filles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599866" y="5356771"/>
            <a:ext cx="980171" cy="429663"/>
          </a:xfrm>
          <a:prstGeom prst="rect">
            <a:avLst/>
          </a:prstGeom>
          <a:solidFill>
            <a:schemeClr val="bg1"/>
          </a:solidFill>
          <a:ln w="38100">
            <a:solidFill>
              <a:srgbClr val="DD59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Juliette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98324" y="5175569"/>
            <a:ext cx="1102601" cy="429663"/>
          </a:xfrm>
          <a:prstGeom prst="rect">
            <a:avLst/>
          </a:prstGeom>
          <a:solidFill>
            <a:schemeClr val="bg1"/>
          </a:solidFill>
          <a:ln w="38100">
            <a:solidFill>
              <a:srgbClr val="DD59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  <a:latin typeface="Twinkl" pitchFamily="2" charset="0"/>
              </a:rPr>
              <a:t>Honorée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18" name="Whole Class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22" name="Play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ma fille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845" y="324326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mes filles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1152" y="471907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90626" y="3711616"/>
            <a:ext cx="609600" cy="609600"/>
          </a:xfrm>
          <a:prstGeom prst="rect">
            <a:avLst/>
          </a:prstGeom>
        </p:spPr>
      </p:pic>
      <p:pic>
        <p:nvPicPr>
          <p:cNvPr id="9" name="Picture 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62536" y="44142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1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4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4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  <p:bldP spid="8" grpId="0"/>
      <p:bldP spid="19" grpId="0" animBg="1"/>
      <p:bldP spid="20" grpId="0"/>
      <p:bldP spid="2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29" y="1932973"/>
            <a:ext cx="7627718" cy="416688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b="0" dirty="0"/>
              <a:t>Nous </a:t>
            </a:r>
            <a:r>
              <a:rPr lang="en-GB" b="0" dirty="0" err="1"/>
              <a:t>nous</a:t>
            </a:r>
            <a:r>
              <a:rPr lang="en-GB" b="0" dirty="0"/>
              <a:t> </a:t>
            </a:r>
            <a:r>
              <a:rPr lang="en-GB" b="0" dirty="0" err="1"/>
              <a:t>présentons</a:t>
            </a:r>
            <a:r>
              <a:rPr lang="en-GB" b="0" dirty="0"/>
              <a:t> ?</a:t>
            </a:r>
            <a:br>
              <a:rPr lang="en-GB" b="0" dirty="0"/>
            </a:br>
            <a:r>
              <a:rPr lang="en-GB" sz="2800" b="0" dirty="0"/>
              <a:t>(Shall We Introduce Ourselves?)</a:t>
            </a:r>
            <a:endParaRPr lang="en-GB" b="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873999" y="2697446"/>
            <a:ext cx="1894772" cy="902525"/>
          </a:xfrm>
          <a:prstGeom prst="wedgeRoundRectCallout">
            <a:avLst>
              <a:gd name="adj1" fmla="val 8809"/>
              <a:gd name="adj2" fmla="val 8512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52" y="4068807"/>
            <a:ext cx="2500254" cy="13873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39337" y="2785637"/>
            <a:ext cx="176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solidFill>
                  <a:srgbClr val="DD5988"/>
                </a:solidFill>
                <a:latin typeface="Twinkl" pitchFamily="2" charset="0"/>
              </a:rPr>
              <a:t>ma femme</a:t>
            </a:r>
            <a:r>
              <a:rPr lang="en-GB" dirty="0">
                <a:latin typeface="Twinkl" pitchFamily="2" charset="0"/>
              </a:rPr>
              <a:t>, </a:t>
            </a:r>
            <a:r>
              <a:rPr lang="en-GB" dirty="0" err="1">
                <a:latin typeface="Twinkl" pitchFamily="2" charset="0"/>
              </a:rPr>
              <a:t>Élodie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810492" y="5235624"/>
            <a:ext cx="1070487" cy="429663"/>
          </a:xfrm>
          <a:prstGeom prst="rect">
            <a:avLst/>
          </a:prstGeom>
          <a:solidFill>
            <a:schemeClr val="bg1"/>
          </a:solidFill>
          <a:ln w="38100">
            <a:solidFill>
              <a:srgbClr val="DD59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  <a:latin typeface="Twinkl" pitchFamily="2" charset="0"/>
              </a:rPr>
              <a:t>Élodie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16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7" name="Pla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ma femme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96" y="285162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779" y="3910965"/>
            <a:ext cx="2920981" cy="16207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52475" y="4241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0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29" y="1932973"/>
            <a:ext cx="7627718" cy="416688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b="0" dirty="0"/>
              <a:t>Nous </a:t>
            </a:r>
            <a:r>
              <a:rPr lang="en-GB" b="0" dirty="0" err="1"/>
              <a:t>nous</a:t>
            </a:r>
            <a:r>
              <a:rPr lang="en-GB" b="0" dirty="0"/>
              <a:t> </a:t>
            </a:r>
            <a:r>
              <a:rPr lang="en-GB" b="0" dirty="0" err="1"/>
              <a:t>présentons</a:t>
            </a:r>
            <a:r>
              <a:rPr lang="en-GB" b="0" dirty="0"/>
              <a:t> ?</a:t>
            </a:r>
            <a:br>
              <a:rPr lang="en-GB" b="0" dirty="0"/>
            </a:br>
            <a:r>
              <a:rPr lang="en-GB" sz="2800" b="0" dirty="0"/>
              <a:t>(Shall We Introduce Ourselves?)</a:t>
            </a:r>
            <a:endParaRPr lang="en-GB" b="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657600" y="2442258"/>
            <a:ext cx="2766350" cy="1033577"/>
          </a:xfrm>
          <a:prstGeom prst="wedgeRoundRectCallout">
            <a:avLst>
              <a:gd name="adj1" fmla="val 18608"/>
              <a:gd name="adj2" fmla="val 10421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779" y="3910965"/>
            <a:ext cx="2920981" cy="16207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737688" y="2494095"/>
            <a:ext cx="2686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Bonjour, je </a:t>
            </a:r>
            <a:r>
              <a:rPr lang="en-GB" dirty="0" err="1">
                <a:latin typeface="Twinkl" pitchFamily="2" charset="0"/>
              </a:rPr>
              <a:t>m’appelle</a:t>
            </a:r>
            <a:r>
              <a:rPr lang="en-GB" dirty="0">
                <a:latin typeface="Twinkl" pitchFamily="2" charset="0"/>
              </a:rPr>
              <a:t> Madame </a:t>
            </a:r>
            <a:r>
              <a:rPr lang="en-GB" dirty="0" err="1">
                <a:latin typeface="Twinkl" pitchFamily="2" charset="0"/>
              </a:rPr>
              <a:t>Tortue</a:t>
            </a:r>
            <a:r>
              <a:rPr lang="en-GB" dirty="0">
                <a:latin typeface="Twinkl" pitchFamily="2" charset="0"/>
              </a:rPr>
              <a:t>, et </a:t>
            </a:r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mon </a:t>
            </a:r>
            <a:r>
              <a:rPr lang="en-GB" dirty="0" err="1">
                <a:solidFill>
                  <a:srgbClr val="3399FF"/>
                </a:solidFill>
                <a:latin typeface="Twinkl" pitchFamily="2" charset="0"/>
              </a:rPr>
              <a:t>mari</a:t>
            </a:r>
            <a:r>
              <a:rPr lang="en-GB" dirty="0">
                <a:latin typeface="Twinkl" pitchFamily="2" charset="0"/>
              </a:rPr>
              <a:t>, Gérard.</a:t>
            </a:r>
          </a:p>
        </p:txBody>
      </p:sp>
      <p:sp>
        <p:nvSpPr>
          <p:cNvPr id="2" name="Rectangle 1"/>
          <p:cNvSpPr/>
          <p:nvPr/>
        </p:nvSpPr>
        <p:spPr>
          <a:xfrm>
            <a:off x="2824224" y="5200167"/>
            <a:ext cx="1240600" cy="429663"/>
          </a:xfrm>
          <a:prstGeom prst="rect">
            <a:avLst/>
          </a:prstGeom>
          <a:solidFill>
            <a:schemeClr val="bg1"/>
          </a:solidFill>
          <a:ln w="381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Gérard</a:t>
            </a:r>
          </a:p>
        </p:txBody>
      </p:sp>
      <p:pic>
        <p:nvPicPr>
          <p:cNvPr id="10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mon mari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7453" y="311927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52" y="4068807"/>
            <a:ext cx="2500254" cy="13873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12813" y="410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9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8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29" y="1932973"/>
            <a:ext cx="7627718" cy="416688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b="0" dirty="0"/>
              <a:t>Nous </a:t>
            </a:r>
            <a:r>
              <a:rPr lang="en-GB" b="0" dirty="0" err="1"/>
              <a:t>nous</a:t>
            </a:r>
            <a:r>
              <a:rPr lang="en-GB" b="0" dirty="0"/>
              <a:t> </a:t>
            </a:r>
            <a:r>
              <a:rPr lang="en-GB" b="0" dirty="0" err="1"/>
              <a:t>présentons</a:t>
            </a:r>
            <a:r>
              <a:rPr lang="en-GB" b="0" dirty="0"/>
              <a:t> ?</a:t>
            </a:r>
            <a:br>
              <a:rPr lang="en-GB" b="0" dirty="0"/>
            </a:br>
            <a:r>
              <a:rPr lang="en-GB" sz="2800" b="0" dirty="0"/>
              <a:t>(Shall We Introduce Ourselves?)</a:t>
            </a:r>
            <a:endParaRPr lang="en-GB" b="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52566" y="4229993"/>
            <a:ext cx="1162062" cy="6447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33305" y="4229993"/>
            <a:ext cx="1359145" cy="7541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14039" y="4718028"/>
            <a:ext cx="606932" cy="3367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87119" y="4641335"/>
            <a:ext cx="938867" cy="5209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ular Callout 6"/>
          <p:cNvSpPr/>
          <p:nvPr/>
        </p:nvSpPr>
        <p:spPr>
          <a:xfrm>
            <a:off x="4664596" y="2442258"/>
            <a:ext cx="2206059" cy="1033577"/>
          </a:xfrm>
          <a:prstGeom prst="wedgeRoundRectCallout">
            <a:avLst>
              <a:gd name="adj1" fmla="val 9403"/>
              <a:gd name="adj2" fmla="val 10533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4596" y="2505670"/>
            <a:ext cx="2314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inkl" pitchFamily="2" charset="0"/>
              </a:rPr>
              <a:t>Voici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solidFill>
                  <a:srgbClr val="3399FF"/>
                </a:solidFill>
                <a:latin typeface="Twinkl" pitchFamily="2" charset="0"/>
              </a:rPr>
              <a:t>mes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 </a:t>
            </a:r>
            <a:r>
              <a:rPr lang="en-GB" dirty="0" err="1">
                <a:solidFill>
                  <a:srgbClr val="3399FF"/>
                </a:solidFill>
                <a:latin typeface="Twinkl" pitchFamily="2" charset="0"/>
              </a:rPr>
              <a:t>enfants</a:t>
            </a:r>
            <a:r>
              <a:rPr lang="en-GB" dirty="0">
                <a:latin typeface="Twinkl" pitchFamily="2" charset="0"/>
              </a:rPr>
              <a:t>, Alain, Marc, Juliette et </a:t>
            </a:r>
            <a:r>
              <a:rPr lang="en-GB" dirty="0" err="1">
                <a:latin typeface="Twinkl" pitchFamily="2" charset="0"/>
              </a:rPr>
              <a:t>Honorée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74822" y="5018107"/>
            <a:ext cx="980171" cy="429663"/>
          </a:xfrm>
          <a:prstGeom prst="rect">
            <a:avLst/>
          </a:prstGeom>
          <a:solidFill>
            <a:schemeClr val="bg1"/>
          </a:solidFill>
          <a:ln w="381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Alain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98473" y="3800330"/>
            <a:ext cx="980171" cy="429663"/>
          </a:xfrm>
          <a:prstGeom prst="rect">
            <a:avLst/>
          </a:prstGeom>
          <a:solidFill>
            <a:schemeClr val="bg1"/>
          </a:solidFill>
          <a:ln w="381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Marc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82317" y="5018107"/>
            <a:ext cx="980171" cy="429663"/>
          </a:xfrm>
          <a:prstGeom prst="rect">
            <a:avLst/>
          </a:prstGeom>
          <a:solidFill>
            <a:schemeClr val="bg1"/>
          </a:solidFill>
          <a:ln w="38100">
            <a:solidFill>
              <a:srgbClr val="DD59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Juliette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78322" y="3831953"/>
            <a:ext cx="1102601" cy="429663"/>
          </a:xfrm>
          <a:prstGeom prst="rect">
            <a:avLst/>
          </a:prstGeom>
          <a:solidFill>
            <a:schemeClr val="bg1"/>
          </a:solidFill>
          <a:ln w="38100">
            <a:solidFill>
              <a:srgbClr val="DD59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  <a:latin typeface="Twinkl" pitchFamily="2" charset="0"/>
              </a:rPr>
              <a:t>Honorée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21" name="Whole Clas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22" name="Play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mes enfants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792" y="313267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52" y="4068807"/>
            <a:ext cx="2500254" cy="13873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08170" y="32612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3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</TotalTime>
  <Words>229</Words>
  <Application>Microsoft Office PowerPoint</Application>
  <PresentationFormat>On-screen Show (4:3)</PresentationFormat>
  <Paragraphs>47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Sassoon Infant Rg</vt:lpstr>
      <vt:lpstr>Tuffy</vt:lpstr>
      <vt:lpstr>Calibri</vt:lpstr>
      <vt:lpstr>Twinkl</vt:lpstr>
      <vt:lpstr>Twinkl SemiBold</vt:lpstr>
      <vt:lpstr>Office Theme</vt:lpstr>
      <vt:lpstr>French</vt:lpstr>
      <vt:lpstr>PowerPoint Presentation</vt:lpstr>
      <vt:lpstr>PowerPoint Presentation</vt:lpstr>
      <vt:lpstr>Nous nous présentons ? (Shall We Introduce Ourselves?)</vt:lpstr>
      <vt:lpstr>Nous nous présentons ? (Shall We Introduce Ourselves?)</vt:lpstr>
      <vt:lpstr>Nous nous présentons ? (Shall We Introduce Ourselves?)</vt:lpstr>
      <vt:lpstr>Nous nous présentons ? (Shall We Introduce Ourselves?)</vt:lpstr>
      <vt:lpstr>Nous nous présentons ? (Shall We Introduce Ourselves?)</vt:lpstr>
      <vt:lpstr>Nous nous présentons ? (Shall We Introduce Ourselves?)</vt:lpstr>
      <vt:lpstr>La grammaire (Grammar Point)</vt:lpstr>
      <vt:lpstr>La grammaire (Grammar Point)</vt:lpstr>
      <vt:lpstr>La grammaire (Grammar Point)</vt:lpstr>
      <vt:lpstr>La grammaire (Grammar Point)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Melissa Bradburn</cp:lastModifiedBy>
  <cp:revision>117</cp:revision>
  <dcterms:created xsi:type="dcterms:W3CDTF">2014-10-01T16:09:27Z</dcterms:created>
  <dcterms:modified xsi:type="dcterms:W3CDTF">2021-02-23T22:47:28Z</dcterms:modified>
</cp:coreProperties>
</file>